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2EE001-D0C3-485B-AF0A-10ED461033BA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05EBA8-C281-41EE-AAE7-129D8745E5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340768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Экспертиза мультфильма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85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36912"/>
            <a:ext cx="6512511" cy="3166288"/>
          </a:xfrm>
        </p:spPr>
        <p:txBody>
          <a:bodyPr/>
          <a:lstStyle/>
          <a:p>
            <a:pPr marL="0" indent="0" algn="just">
              <a:buNone/>
            </a:pPr>
            <a:r>
              <a:rPr lang="ru-RU" sz="3200" dirty="0">
                <a:effectLst/>
              </a:rPr>
              <a:t>мультфильм стал сегодня для ребенка одним из основных носителей и трансляторов представлений о мире, отношений между людьми и норм их поведения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041296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 smtClean="0"/>
              <a:t> </a:t>
            </a:r>
            <a:r>
              <a:rPr lang="ru-RU" b="1" dirty="0"/>
              <a:t>Роль мультфильмов в жизни современных детей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839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982272" cy="4464496"/>
          </a:xfrm>
        </p:spPr>
        <p:txBody>
          <a:bodyPr/>
          <a:lstStyle/>
          <a:p>
            <a:pPr marL="0" lvl="0" indent="0" algn="just" hangingPunct="0">
              <a:buNone/>
            </a:pPr>
            <a:r>
              <a:rPr lang="ru-RU" sz="1800" dirty="0">
                <a:effectLst/>
              </a:rPr>
              <a:t>Данные физиологии свидетельствуют о том, что в норме фокусировка глаза постоянно спонтанно меняется с близкого на дальний взгляд и обратно, и, соответственно, изменяется кривизна хрусталика. При просмотре телевизора глаза лишены такой возможности и неподвижны, поскольку они постоянно сфокусированы на одной плоскости. </a:t>
            </a: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>Изображение </a:t>
            </a:r>
            <a:r>
              <a:rPr lang="ru-RU" sz="1800" dirty="0">
                <a:effectLst/>
              </a:rPr>
              <a:t>на экране нестабильно, оно постоянно мигает и мерцает. Это приводит к перенапряжению -  как глаза, так и нервной системы, и в итоге к ухудшению зрения.</a:t>
            </a:r>
            <a:br>
              <a:rPr lang="ru-RU" sz="1800" dirty="0">
                <a:effectLst/>
              </a:rPr>
            </a:br>
            <a:r>
              <a:rPr lang="ru-RU" sz="1800" dirty="0">
                <a:effectLst/>
              </a:rPr>
              <a:t>  Изображение на экране состоит из точек, и поэтому взгляд не может нормально сфокусироваться. </a:t>
            </a: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>В </a:t>
            </a:r>
            <a:r>
              <a:rPr lang="ru-RU" sz="1800" dirty="0">
                <a:effectLst/>
              </a:rPr>
              <a:t>естественных условиях изменение яркости объектов составляет до 180 дБ. На экране телевизора, из-за особенностей возбуждения люминофора, диапазон изменения яркостей не более 60 дБ, </a:t>
            </a: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>При </a:t>
            </a:r>
            <a:r>
              <a:rPr lang="ru-RU" sz="1800" dirty="0">
                <a:effectLst/>
              </a:rPr>
              <a:t>формировании непрерывного изображения используется не столько инерционное свойство глаза, сколько инерционное свойство сознания - мозг синтезирует непрерывное изображение из отрывочных кадров. Это приводит к перегрузке нервной системы, которая, благодаря обратным связям между мозгом и глазом, негативно сказывается на зрении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0"/>
            <a:ext cx="6400800" cy="1185312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О</a:t>
            </a:r>
            <a:r>
              <a:rPr lang="ru-RU" dirty="0" smtClean="0"/>
              <a:t>тличия </a:t>
            </a:r>
            <a:r>
              <a:rPr lang="ru-RU" dirty="0"/>
              <a:t>восприятия младенцем реальных предметов и их восприятия на экране.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729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68760"/>
            <a:ext cx="8712967" cy="525658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i="1" dirty="0">
                <a:effectLst/>
              </a:rPr>
              <a:t>Художественный мультфильм</a:t>
            </a:r>
            <a:r>
              <a:rPr lang="ru-RU" sz="2000" dirty="0">
                <a:effectLst/>
              </a:rPr>
              <a:t> </a:t>
            </a:r>
            <a:r>
              <a:rPr lang="ru-RU" sz="2000" b="0" dirty="0">
                <a:effectLst/>
              </a:rPr>
              <a:t>в широком смысле является продуктом художественного творчества. Это произведение, имеющее в основе сюжет, воплощенный в сценарии, интерпретируемый режиссером, художником, оператором, звукорежиссером, </a:t>
            </a:r>
            <a:r>
              <a:rPr lang="ru-RU" sz="2000" b="0" dirty="0" smtClean="0">
                <a:effectLst/>
              </a:rPr>
              <a:t>актерами.</a:t>
            </a:r>
            <a:br>
              <a:rPr lang="ru-RU" sz="2000" b="0" dirty="0" smtClean="0">
                <a:effectLst/>
              </a:rPr>
            </a:br>
            <a:r>
              <a:rPr lang="ru-RU" sz="2000" dirty="0" smtClean="0">
                <a:effectLst/>
              </a:rPr>
              <a:t/>
            </a:r>
            <a:br>
              <a:rPr lang="ru-RU" sz="2000" dirty="0" smtClean="0">
                <a:effectLst/>
              </a:rPr>
            </a:br>
            <a:r>
              <a:rPr lang="ru-RU" sz="2000" i="1" dirty="0" smtClean="0">
                <a:effectLst/>
              </a:rPr>
              <a:t>Познавательные </a:t>
            </a:r>
            <a:r>
              <a:rPr lang="ru-RU" sz="2000" i="1" dirty="0">
                <a:effectLst/>
              </a:rPr>
              <a:t>мультфильмы</a:t>
            </a:r>
            <a:r>
              <a:rPr lang="ru-RU" sz="2000" dirty="0">
                <a:effectLst/>
              </a:rPr>
              <a:t> </a:t>
            </a:r>
            <a:r>
              <a:rPr lang="ru-RU" sz="2000" b="0" dirty="0">
                <a:effectLst/>
              </a:rPr>
              <a:t>являются способом присвоения знаний об объективных закономерностях и явлениях мира. Познавательные мультфильмы отражают и обобщают наблюдения, описывают эксперименты, разъясняют теории и законы. Они приближают зрителя к пониманию истины. В отличие от художественных мультфильмов, апеллирующих к чувствам зрителя, познавательные мультфильмы, прежде всего, апеллируют к его мышлению</a:t>
            </a:r>
            <a:r>
              <a:rPr lang="ru-RU" sz="2000" dirty="0">
                <a:effectLst/>
              </a:rPr>
              <a:t>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60648"/>
            <a:ext cx="6400800" cy="1041296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 </a:t>
            </a:r>
            <a:r>
              <a:rPr lang="ru-RU" b="1" dirty="0"/>
              <a:t>Виды мультфильмов: художественные и познавательные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533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404664"/>
            <a:ext cx="6400800" cy="4752528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b="1" i="1" dirty="0"/>
              <a:t>Этический аспект </a:t>
            </a:r>
            <a:endParaRPr lang="ru-RU" dirty="0"/>
          </a:p>
          <a:p>
            <a:pPr lvl="0"/>
            <a:r>
              <a:rPr lang="ru-RU" dirty="0"/>
              <a:t>отсутствие натуралистических сцен насилия, жестокости, разврата, унижения личности и пр.</a:t>
            </a:r>
          </a:p>
          <a:p>
            <a:pPr lvl="0"/>
            <a:r>
              <a:rPr lang="ru-RU" dirty="0"/>
              <a:t>этическая  определённость событий и персонажей</a:t>
            </a:r>
          </a:p>
          <a:p>
            <a:pPr lvl="0"/>
            <a:r>
              <a:rPr lang="ru-RU" dirty="0"/>
              <a:t>возможность сопереживания главным </a:t>
            </a:r>
            <a:r>
              <a:rPr lang="ru-RU" dirty="0" smtClean="0"/>
              <a:t>персонажам</a:t>
            </a:r>
          </a:p>
          <a:p>
            <a:pPr marL="45720" lvl="0" indent="0">
              <a:buNone/>
            </a:pPr>
            <a:r>
              <a:rPr lang="ru-RU" b="1" i="1" dirty="0" smtClean="0"/>
              <a:t> </a:t>
            </a:r>
          </a:p>
          <a:p>
            <a:pPr marL="45720" lvl="0" indent="0">
              <a:buNone/>
            </a:pPr>
            <a:r>
              <a:rPr lang="ru-RU" b="1" i="1" dirty="0" smtClean="0"/>
              <a:t>Когнитивный</a:t>
            </a:r>
            <a:r>
              <a:rPr lang="ru-RU" dirty="0" smtClean="0"/>
              <a:t>  </a:t>
            </a:r>
            <a:r>
              <a:rPr lang="ru-RU" b="1" i="1" dirty="0"/>
              <a:t>аспект </a:t>
            </a:r>
            <a:endParaRPr lang="ru-RU" dirty="0"/>
          </a:p>
          <a:p>
            <a:pPr lvl="0"/>
            <a:r>
              <a:rPr lang="ru-RU" dirty="0"/>
              <a:t>когнитивная сложность сюжета: наличие внятной для ребёнка завязки, кульминации, соотношение количество сюжетных линий, </a:t>
            </a:r>
          </a:p>
          <a:p>
            <a:pPr lvl="0"/>
            <a:r>
              <a:rPr lang="ru-RU" dirty="0"/>
              <a:t>временная и логическая последовательность событий</a:t>
            </a:r>
          </a:p>
          <a:p>
            <a:pPr lvl="0"/>
            <a:r>
              <a:rPr lang="ru-RU" dirty="0"/>
              <a:t>общий тематический  контекст, возможность </a:t>
            </a:r>
            <a:r>
              <a:rPr lang="ru-RU" dirty="0" err="1"/>
              <a:t>включённости</a:t>
            </a:r>
            <a:r>
              <a:rPr lang="ru-RU" dirty="0"/>
              <a:t> личного опыта и т.п.)</a:t>
            </a:r>
          </a:p>
          <a:p>
            <a:pPr lvl="0"/>
            <a:r>
              <a:rPr lang="ru-RU" dirty="0"/>
              <a:t> наличие и уровень юмора</a:t>
            </a:r>
          </a:p>
          <a:p>
            <a:pPr marL="45720" indent="0">
              <a:buNone/>
            </a:pPr>
            <a:r>
              <a:rPr lang="ru-RU" b="1" i="1" dirty="0" smtClean="0"/>
              <a:t>  </a:t>
            </a:r>
          </a:p>
          <a:p>
            <a:pPr marL="45720" indent="0">
              <a:buNone/>
            </a:pPr>
            <a:r>
              <a:rPr lang="ru-RU" b="1" i="1" dirty="0" smtClean="0"/>
              <a:t>Эмоциональный</a:t>
            </a:r>
            <a:r>
              <a:rPr lang="ru-RU" dirty="0" smtClean="0"/>
              <a:t> </a:t>
            </a:r>
            <a:r>
              <a:rPr lang="ru-RU" b="1" i="1" dirty="0"/>
              <a:t>аспект</a:t>
            </a:r>
            <a:endParaRPr lang="ru-RU" dirty="0"/>
          </a:p>
          <a:p>
            <a:pPr lvl="0"/>
            <a:r>
              <a:rPr lang="ru-RU" dirty="0"/>
              <a:t>уровень сложности ключевых переживаний,  степень их глубины, ситуативности или обобщённости,</a:t>
            </a:r>
          </a:p>
          <a:p>
            <a:pPr lvl="0"/>
            <a:r>
              <a:rPr lang="ru-RU" dirty="0"/>
              <a:t>модальность общего эмоционального  фона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853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01408" cy="55057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b="1" i="1" dirty="0"/>
              <a:t>Модели поведения персонажей</a:t>
            </a:r>
            <a:r>
              <a:rPr lang="ru-RU" dirty="0"/>
              <a:t>, </a:t>
            </a:r>
          </a:p>
          <a:p>
            <a:pPr lvl="0"/>
            <a:r>
              <a:rPr lang="ru-RU" dirty="0"/>
              <a:t>узнаваемость персонажей, их психологический возраст</a:t>
            </a:r>
          </a:p>
          <a:p>
            <a:pPr lvl="0"/>
            <a:r>
              <a:rPr lang="ru-RU" dirty="0"/>
              <a:t>целостность и  узнаваемость главного героя (отсутствие трансформаций, ведущих к «потере» героя) </a:t>
            </a:r>
          </a:p>
          <a:p>
            <a:pPr lvl="0"/>
            <a:r>
              <a:rPr lang="ru-RU" dirty="0"/>
              <a:t>динамика изменения главного  персонажа на протяжении фильма</a:t>
            </a:r>
          </a:p>
          <a:p>
            <a:pPr lvl="0"/>
            <a:r>
              <a:rPr lang="ru-RU" dirty="0" err="1"/>
              <a:t>одержание</a:t>
            </a:r>
            <a:r>
              <a:rPr lang="ru-RU" dirty="0"/>
              <a:t>  поступков персонажей, целенаправленность поведения, открытость мотивов их поступков,  смыслов и ценностей,  и пр. </a:t>
            </a:r>
          </a:p>
          <a:p>
            <a:pPr lvl="0"/>
            <a:r>
              <a:rPr lang="ru-RU" dirty="0"/>
              <a:t>количество ключевых персонажей (не более 2-3 в кадре)</a:t>
            </a:r>
          </a:p>
        </p:txBody>
      </p:sp>
    </p:spTree>
    <p:extLst>
      <p:ext uri="{BB962C8B-B14F-4D97-AF65-F5344CB8AC3E}">
        <p14:creationId xmlns:p14="http://schemas.microsoft.com/office/powerpoint/2010/main" val="115381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579382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i="1" dirty="0"/>
              <a:t>Изобразительное решение фильма</a:t>
            </a:r>
            <a:endParaRPr lang="ru-RU" dirty="0"/>
          </a:p>
          <a:p>
            <a:pPr lvl="0"/>
            <a:r>
              <a:rPr lang="ru-RU" dirty="0"/>
              <a:t>Степень условности или реалистичности </a:t>
            </a:r>
          </a:p>
          <a:p>
            <a:pPr lvl="0"/>
            <a:r>
              <a:rPr lang="ru-RU" dirty="0" err="1"/>
              <a:t>Темпоральные</a:t>
            </a:r>
            <a:r>
              <a:rPr lang="ru-RU" dirty="0"/>
              <a:t> и ритмические характеристики фильма (смена крупных и мелких планов, «клиповый» монтаж, наличие пауз</a:t>
            </a:r>
          </a:p>
          <a:p>
            <a:pPr lvl="0"/>
            <a:r>
              <a:rPr lang="ru-RU" dirty="0"/>
              <a:t>Степень визуальной  «загруженности»  кадров, наличие визуальных шумов, перегруженности «фактурой»</a:t>
            </a:r>
          </a:p>
          <a:p>
            <a:pPr lvl="0"/>
            <a:r>
              <a:rPr lang="ru-RU" dirty="0"/>
              <a:t>Гармоничность цветового решения, количество цветов в кадре , их сочетание</a:t>
            </a:r>
          </a:p>
          <a:p>
            <a:pPr lvl="0"/>
            <a:r>
              <a:rPr lang="ru-RU" dirty="0"/>
              <a:t>Характеристика звукоряда (лексика и темп речи, согласованность слов и действий персонажей,  соотношение вербального и изобразительного ряда)</a:t>
            </a:r>
          </a:p>
          <a:p>
            <a:r>
              <a:rPr lang="ru-RU" dirty="0"/>
              <a:t>Продолжительность фильма</a:t>
            </a:r>
          </a:p>
        </p:txBody>
      </p:sp>
    </p:spTree>
    <p:extLst>
      <p:ext uri="{BB962C8B-B14F-4D97-AF65-F5344CB8AC3E}">
        <p14:creationId xmlns:p14="http://schemas.microsoft.com/office/powerpoint/2010/main" val="2087103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6009848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b="1" dirty="0"/>
              <a:t>	Этический аспект фильма.</a:t>
            </a:r>
            <a:endParaRPr lang="ru-RU" dirty="0"/>
          </a:p>
          <a:p>
            <a:pPr marL="45720" indent="0">
              <a:buNone/>
            </a:pPr>
            <a:r>
              <a:rPr lang="ru-RU" b="1" dirty="0"/>
              <a:t>	Содержательный аспект фильма:</a:t>
            </a:r>
            <a:endParaRPr lang="ru-RU" dirty="0"/>
          </a:p>
          <a:p>
            <a:pPr lvl="0"/>
            <a:r>
              <a:rPr lang="ru-RU" dirty="0"/>
              <a:t>тема мультфильма, </a:t>
            </a:r>
          </a:p>
          <a:p>
            <a:pPr lvl="0"/>
            <a:r>
              <a:rPr lang="ru-RU" dirty="0"/>
              <a:t>сложность содержания,</a:t>
            </a:r>
          </a:p>
          <a:p>
            <a:pPr lvl="0"/>
            <a:r>
              <a:rPr lang="ru-RU" dirty="0"/>
              <a:t>системность материала.</a:t>
            </a:r>
          </a:p>
          <a:p>
            <a:pPr marL="45720" indent="0">
              <a:buNone/>
            </a:pPr>
            <a:r>
              <a:rPr lang="ru-RU" b="1" dirty="0"/>
              <a:t>	Способ предъявления информации:</a:t>
            </a:r>
            <a:endParaRPr lang="ru-RU" dirty="0"/>
          </a:p>
          <a:p>
            <a:pPr lvl="0"/>
            <a:r>
              <a:rPr lang="ru-RU" dirty="0"/>
              <a:t>характеристика визуального ряда,</a:t>
            </a:r>
          </a:p>
          <a:p>
            <a:pPr lvl="0"/>
            <a:r>
              <a:rPr lang="ru-RU" dirty="0"/>
              <a:t>речевое сопровождение,</a:t>
            </a:r>
          </a:p>
          <a:p>
            <a:pPr lvl="0"/>
            <a:r>
              <a:rPr lang="ru-RU" dirty="0"/>
              <a:t>использование примеров.</a:t>
            </a:r>
          </a:p>
          <a:p>
            <a:pPr marL="45720" indent="0">
              <a:buNone/>
            </a:pPr>
            <a:r>
              <a:rPr lang="ru-RU" b="1" dirty="0"/>
              <a:t>	Сюжетное сопровождение:</a:t>
            </a:r>
            <a:endParaRPr lang="ru-RU" dirty="0"/>
          </a:p>
          <a:p>
            <a:pPr lvl="0"/>
            <a:r>
              <a:rPr lang="ru-RU" dirty="0"/>
              <a:t>характеристика персонажей,</a:t>
            </a:r>
          </a:p>
          <a:p>
            <a:pPr lvl="0"/>
            <a:r>
              <a:rPr lang="ru-RU" dirty="0"/>
              <a:t>сюжетная линия,</a:t>
            </a:r>
          </a:p>
          <a:p>
            <a:pPr lvl="0"/>
            <a:r>
              <a:rPr lang="ru-RU" dirty="0"/>
              <a:t>музыкальное сопровождение.</a:t>
            </a:r>
          </a:p>
          <a:p>
            <a:pPr marL="4572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Художественное </a:t>
            </a:r>
            <a:r>
              <a:rPr lang="ru-RU" b="1" dirty="0"/>
              <a:t>решение фильма:</a:t>
            </a:r>
            <a:endParaRPr lang="ru-RU" dirty="0"/>
          </a:p>
          <a:p>
            <a:pPr lvl="0"/>
            <a:r>
              <a:rPr lang="ru-RU" dirty="0"/>
              <a:t>особенности видеоряда,</a:t>
            </a:r>
          </a:p>
          <a:p>
            <a:pPr lvl="0"/>
            <a:r>
              <a:rPr lang="ru-RU" dirty="0"/>
              <a:t>темповые и ритмические характеристики фильма</a:t>
            </a:r>
          </a:p>
          <a:p>
            <a:pPr lvl="0"/>
            <a:r>
              <a:rPr lang="ru-RU" dirty="0"/>
              <a:t>характеристика звукоряда</a:t>
            </a:r>
          </a:p>
          <a:p>
            <a:pPr lvl="0"/>
            <a:r>
              <a:rPr lang="ru-RU" dirty="0"/>
              <a:t>продолжительность фильма</a:t>
            </a:r>
          </a:p>
        </p:txBody>
      </p:sp>
    </p:spTree>
    <p:extLst>
      <p:ext uri="{BB962C8B-B14F-4D97-AF65-F5344CB8AC3E}">
        <p14:creationId xmlns:p14="http://schemas.microsoft.com/office/powerpoint/2010/main" val="137409847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</TotalTime>
  <Words>354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Georgia</vt:lpstr>
      <vt:lpstr>Trebuchet MS</vt:lpstr>
      <vt:lpstr>Воздушный поток</vt:lpstr>
      <vt:lpstr>Экспертиза мультфильма </vt:lpstr>
      <vt:lpstr>мультфильм стал сегодня для ребенка одним из основных носителей и трансляторов представлений о мире, отношений между людьми и норм их поведения.</vt:lpstr>
      <vt:lpstr>Данные физиологии свидетельствуют о том, что в норме фокусировка глаза постоянно спонтанно меняется с близкого на дальний взгляд и обратно, и, соответственно, изменяется кривизна хрусталика. При просмотре телевизора глаза лишены такой возможности и неподвижны, поскольку они постоянно сфокусированы на одной плоскости.  Изображение на экране нестабильно, оно постоянно мигает и мерцает. Это приводит к перенапряжению -  как глаза, так и нервной системы, и в итоге к ухудшению зрения.   Изображение на экране состоит из точек, и поэтому взгляд не может нормально сфокусироваться.  В естественных условиях изменение яркости объектов составляет до 180 дБ. На экране телевизора, из-за особенностей возбуждения люминофора, диапазон изменения яркостей не более 60 дБ,  При формировании непрерывного изображения используется не столько инерционное свойство глаза, сколько инерционное свойство сознания - мозг синтезирует непрерывное изображение из отрывочных кадров. Это приводит к перегрузке нервной системы, которая, благодаря обратным связям между мозгом и глазом, негативно сказывается на зрении</vt:lpstr>
      <vt:lpstr>Художественный мультфильм в широком смысле является продуктом художественного творчества. Это произведение, имеющее в основе сюжет, воплощенный в сценарии, интерпретируемый режиссером, художником, оператором, звукорежиссером, актерами.  Познавательные мультфильмы являются способом присвоения знаний об объективных закономерностях и явлениях мира. Познавательные мультфильмы отражают и обобщают наблюдения, описывают эксперименты, разъясняют теории и законы. Они приближают зрителя к пониманию истины. В отличие от художественных мультфильмов, апеллирующих к чувствам зрителя, познавательные мультфильмы, прежде всего, апеллируют к его мышлению.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5</cp:revision>
  <dcterms:created xsi:type="dcterms:W3CDTF">2018-03-29T11:45:12Z</dcterms:created>
  <dcterms:modified xsi:type="dcterms:W3CDTF">2023-01-18T15:08:33Z</dcterms:modified>
</cp:coreProperties>
</file>